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528" r:id="rId1"/>
  </p:sldMasterIdLst>
  <p:notesMasterIdLst>
    <p:notesMasterId r:id="rId21"/>
  </p:notesMasterIdLst>
  <p:sldIdLst>
    <p:sldId id="325" r:id="rId2"/>
    <p:sldId id="390" r:id="rId3"/>
    <p:sldId id="375" r:id="rId4"/>
    <p:sldId id="380" r:id="rId5"/>
    <p:sldId id="364" r:id="rId6"/>
    <p:sldId id="365" r:id="rId7"/>
    <p:sldId id="378" r:id="rId8"/>
    <p:sldId id="391" r:id="rId9"/>
    <p:sldId id="350" r:id="rId10"/>
    <p:sldId id="379" r:id="rId11"/>
    <p:sldId id="366" r:id="rId12"/>
    <p:sldId id="377" r:id="rId13"/>
    <p:sldId id="309" r:id="rId14"/>
    <p:sldId id="347" r:id="rId15"/>
    <p:sldId id="373" r:id="rId16"/>
    <p:sldId id="357" r:id="rId17"/>
    <p:sldId id="369" r:id="rId18"/>
    <p:sldId id="348" r:id="rId19"/>
    <p:sldId id="3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EC"/>
    <a:srgbClr val="984807"/>
    <a:srgbClr val="B8EA16"/>
    <a:srgbClr val="FFFF66"/>
    <a:srgbClr val="B3E21E"/>
    <a:srgbClr val="FF9900"/>
    <a:srgbClr val="3BA4C5"/>
    <a:srgbClr val="E11FD3"/>
    <a:srgbClr val="12DE17"/>
    <a:srgbClr val="D023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61" autoAdjust="0"/>
    <p:restoredTop sz="99484" autoAdjust="0"/>
  </p:normalViewPr>
  <p:slideViewPr>
    <p:cSldViewPr>
      <p:cViewPr varScale="1">
        <p:scale>
          <a:sx n="116" d="100"/>
          <a:sy n="116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rAngAx val="1"/>
    </c:view3D>
    <c:floor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5504108637359"/>
          <c:y val="3.3808967462396658E-2"/>
          <c:w val="0.74614759170163869"/>
          <c:h val="0.595739619642375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Лист1!$C$1</c:f>
              <c:strCache>
                <c:ptCount val="1"/>
                <c:pt idx="0">
                  <c:v>на "5"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c:spPr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C9-445B-9FCD-C777E12C18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Лист1!$B$2:$B$5</c:f>
              <c:strCache>
                <c:ptCount val="2"/>
                <c:pt idx="1">
                  <c:v>2016-2017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3B-4DEB-B152-40B956594D76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на "4"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  <a:sp3d/>
          </c:spPr>
          <c:dLbls>
            <c:dLbl>
              <c:idx val="2"/>
              <c:layout>
                <c:manualLayout>
                  <c:x val="4.3721731490732208E-3"/>
                  <c:y val="-2.84466600485252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1E-4BB6-B813-AD0E05BF8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Лист1!$B$2:$B$5</c:f>
              <c:strCache>
                <c:ptCount val="2"/>
                <c:pt idx="1">
                  <c:v>2016-2017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3B-4DEB-B152-40B956594D76}"/>
            </c:ext>
          </c:extLst>
        </c:ser>
        <c:dLbls/>
        <c:shape val="cylinder"/>
        <c:axId val="146153856"/>
        <c:axId val="146155392"/>
        <c:axId val="0"/>
      </c:bar3DChart>
      <c:catAx>
        <c:axId val="146153856"/>
        <c:scaling>
          <c:orientation val="minMax"/>
        </c:scaling>
        <c:delete val="1"/>
        <c:axPos val="b"/>
        <c:numFmt formatCode="General" sourceLinked="0"/>
        <c:tickLblPos val="nextTo"/>
        <c:crossAx val="146155392"/>
        <c:crosses val="autoZero"/>
        <c:auto val="1"/>
        <c:lblAlgn val="ctr"/>
        <c:lblOffset val="100"/>
      </c:catAx>
      <c:valAx>
        <c:axId val="1461553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shade val="48000"/>
                  <a:satMod val="110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tickLblPos val="nextTo"/>
        <c:spPr>
          <a:noFill/>
          <a:ln w="9525" cap="flat" cmpd="sng" algn="ctr">
            <a:solidFill>
              <a:schemeClr val="tx1">
                <a:tint val="75000"/>
                <a:shade val="48000"/>
                <a:satMod val="11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4529021305213"/>
          <c:y val="0.86975114362279271"/>
          <c:w val="0.35500520085194931"/>
          <c:h val="7.146878832826586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A5CD-BC5F-4F40-89A3-C57C65F7856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C184B-BF6D-48C4-B85A-D088E2C26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348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04E7B6-980B-4642-B404-9C78FD382D8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01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C184B-BF6D-48C4-B85A-D088E2C26C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76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4E7B6-980B-4642-B404-9C78FD382D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13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152B4E-20A1-4E9B-B95E-33CBCD5FF7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48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04E7B6-980B-4642-B404-9C78FD382D8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43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4E7B6-980B-4642-B404-9C78FD382D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17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/>
              <a:pPr defTabSz="68580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/>
              <a:pPr defTabSz="685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55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7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31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4310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483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811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74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536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10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22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white"/>
                </a:solidFill>
              </a:rPr>
              <a:pPr defTabSz="685800"/>
              <a:t>16.01.2023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white"/>
                </a:solidFill>
              </a:rPr>
              <a:pPr defTabSz="685800"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47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white"/>
                </a:solidFill>
              </a:rPr>
              <a:pPr defTabSz="685800"/>
              <a:t>16.01.2023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white"/>
                </a:solidFill>
              </a:rPr>
              <a:pPr defTabSz="685800"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56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35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white"/>
                </a:solidFill>
              </a:rPr>
              <a:pPr defTabSz="685800"/>
              <a:t>16.01.2023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white"/>
                </a:solidFill>
              </a:rPr>
              <a:pPr defTabSz="685800"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63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64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85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AB7A4AF-7D27-46B3-9B91-A7FA7D53F2FE}" type="datetimeFigureOut">
              <a:rPr lang="ru-RU" smtClean="0">
                <a:solidFill>
                  <a:prstClr val="white"/>
                </a:solidFill>
              </a:rPr>
              <a:pPr defTabSz="685800"/>
              <a:t>16.01.2023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024C817-9BDA-4FEA-A4A0-6BC4F66BBFCF}" type="slidenum">
              <a:rPr lang="ru-RU" smtClean="0">
                <a:solidFill>
                  <a:prstClr val="white"/>
                </a:solidFill>
              </a:rPr>
              <a:pPr defTabSz="685800"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72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48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5AB7A4AF-7D27-46B3-9B91-A7FA7D53F2FE}" type="datetimeFigureOut">
              <a:rPr lang="ru-RU" smtClean="0">
                <a:solidFill>
                  <a:prstClr val="black"/>
                </a:solidFill>
              </a:rPr>
              <a:pPr defTabSz="685800"/>
              <a:t>16.01.2023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24C817-9BDA-4FEA-A4A0-6BC4F66BBFCF}" type="slidenum">
              <a:rPr lang="ru-RU" smtClean="0">
                <a:solidFill>
                  <a:prstClr val="black"/>
                </a:solidFill>
              </a:rPr>
              <a:pPr defTabSz="6858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60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  <p:sldLayoutId id="2147484541" r:id="rId13"/>
    <p:sldLayoutId id="2147484542" r:id="rId14"/>
    <p:sldLayoutId id="2147484543" r:id="rId15"/>
    <p:sldLayoutId id="2147484544" r:id="rId16"/>
    <p:sldLayoutId id="21474845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16632"/>
            <a:ext cx="70922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 </a:t>
            </a:r>
            <a:endParaRPr lang="ru-RU" sz="2800" b="1" dirty="0">
              <a:latin typeface="Bookman Old Style" panose="02050604050505020204" pitchFamily="18" charset="0"/>
            </a:endParaRPr>
          </a:p>
          <a:p>
            <a:r>
              <a:rPr lang="ru-RU" sz="32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Отчёт 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производственной практики группы ПМЛ-21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мастера п/о: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Нурпиисовой Ш.И. </a:t>
            </a:r>
            <a:endParaRPr lang="ru-RU" sz="2800" b="1" dirty="0" smtClean="0"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3" r="12764"/>
          <a:stretch>
            <a:fillRect/>
          </a:stretch>
        </p:blipFill>
        <p:spPr bwMode="auto">
          <a:xfrm>
            <a:off x="107504" y="0"/>
            <a:ext cx="2351926" cy="2661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093296"/>
            <a:ext cx="225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2022 г.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8" b="12213"/>
          <a:stretch/>
        </p:blipFill>
        <p:spPr bwMode="auto">
          <a:xfrm>
            <a:off x="238503" y="3396357"/>
            <a:ext cx="2448272" cy="238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\Desktop\фото с вацапа ПМЛ-21\1b70ec89-fc5a-44aa-b7a4-bd85002521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41"/>
          <a:stretch/>
        </p:blipFill>
        <p:spPr bwMode="auto">
          <a:xfrm>
            <a:off x="3017059" y="3396357"/>
            <a:ext cx="2944121" cy="239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18548"/>
          <a:stretch/>
        </p:blipFill>
        <p:spPr>
          <a:xfrm>
            <a:off x="6255193" y="3396357"/>
            <a:ext cx="2592288" cy="243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39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0528" y="116633"/>
            <a:ext cx="957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ПМЛ-21 в ТОО «Трансремвагон»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Рисунок 5" descr="C:\Users\1\Desktop\Нурпиисова\фото с практики    ПМЛ-21         2 курс\b9df4d5c-b095-4ad4-afd3-232143631f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27" r="7036"/>
          <a:stretch/>
        </p:blipFill>
        <p:spPr bwMode="auto">
          <a:xfrm>
            <a:off x="431539" y="1308953"/>
            <a:ext cx="439248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3845" t="9174" r="31479" b="-2525"/>
          <a:stretch/>
        </p:blipFill>
        <p:spPr>
          <a:xfrm>
            <a:off x="434338" y="4149080"/>
            <a:ext cx="3240360" cy="2934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22"/>
          <a:stretch/>
        </p:blipFill>
        <p:spPr>
          <a:xfrm>
            <a:off x="5292080" y="1308953"/>
            <a:ext cx="3513277" cy="2631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54" t="5840" r="-1" b="-427"/>
          <a:stretch/>
        </p:blipFill>
        <p:spPr>
          <a:xfrm>
            <a:off x="3884097" y="4149080"/>
            <a:ext cx="4968287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00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  <a:cs typeface="Times New Roman" pitchFamily="18" charset="0"/>
              </a:rPr>
              <a:t>Рабочая планерку проводит  заместитель  директора по производству 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ТОО 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«Рудненское ЖДХ</a:t>
            </a:r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Новожилов Валерий Константинович </a:t>
            </a:r>
          </a:p>
        </p:txBody>
      </p:sp>
      <p:pic>
        <p:nvPicPr>
          <p:cNvPr id="3" name="Рисунок 2" descr="C:\Users\1\Desktop\Нурпиисова\фото с практики    ПМЛ-21         2 курс\20221102_0900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3" t="21239" r="18578" b="3580"/>
          <a:stretch/>
        </p:blipFill>
        <p:spPr bwMode="auto">
          <a:xfrm>
            <a:off x="179512" y="1916832"/>
            <a:ext cx="4824536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1\Desktop\Нурпиисова\фото с практики    ПМЛ-21         2 курс\20221102_0900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95" t="21702" r="3477"/>
          <a:stretch/>
        </p:blipFill>
        <p:spPr bwMode="auto">
          <a:xfrm>
            <a:off x="5004048" y="1916832"/>
            <a:ext cx="3943787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419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2116932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270" name="AutoShape 6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2116932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272" name="AutoShape 8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2116932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160967" y="1339439"/>
            <a:ext cx="2625347" cy="256439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1200" cap="none" spc="0" normalizeH="0" baseline="0" noProof="0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44" name="AutoShape 8" descr="https://rsokol.kz/wp-content/uploads/2019/01/logo.png"/>
          <p:cNvSpPr>
            <a:spLocks noChangeAspect="1" noChangeArrowheads="1"/>
          </p:cNvSpPr>
          <p:nvPr/>
        </p:nvSpPr>
        <p:spPr bwMode="auto">
          <a:xfrm>
            <a:off x="2116931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46" name="AutoShape 10" descr="https://rsokol.kz/wp-content/uploads/2019/01/logo.png"/>
          <p:cNvSpPr>
            <a:spLocks noChangeAspect="1" noChangeArrowheads="1"/>
          </p:cNvSpPr>
          <p:nvPr/>
        </p:nvSpPr>
        <p:spPr bwMode="auto">
          <a:xfrm>
            <a:off x="2116931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48" name="AutoShape 12" descr="https://rsokol.kz/wp-content/uploads/2019/01/logo.png"/>
          <p:cNvSpPr>
            <a:spLocks noChangeAspect="1" noChangeArrowheads="1"/>
          </p:cNvSpPr>
          <p:nvPr/>
        </p:nvSpPr>
        <p:spPr bwMode="auto">
          <a:xfrm>
            <a:off x="2116931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50" name="AutoShape 14" descr="https://rsokol.kz/wp-content/uploads/2019/01/logo.png"/>
          <p:cNvSpPr>
            <a:spLocks noChangeAspect="1" noChangeArrowheads="1"/>
          </p:cNvSpPr>
          <p:nvPr/>
        </p:nvSpPr>
        <p:spPr bwMode="auto">
          <a:xfrm>
            <a:off x="2116931" y="-102394"/>
            <a:ext cx="223838" cy="223838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2365323"/>
            <a:ext cx="892971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Производственная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практика прошла согласно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графика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учебного процесса.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AFA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Во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время прохождения практики студенты более подробнее изучили азы своей будущей профессии, отрабатывали  навыки и умения по экипировке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локомотива,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подготовке к следованию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рейс, за ними   были закреплены наставники, которые помогали адаптироваться в рабочем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коллективе.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FA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AF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53"/>
          <a:stretch/>
        </p:blipFill>
        <p:spPr bwMode="auto">
          <a:xfrm>
            <a:off x="179512" y="121443"/>
            <a:ext cx="3749546" cy="224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11960" y="214290"/>
            <a:ext cx="4789164" cy="150019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Производственная практика ПМЛ-21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-288805"/>
            <a:ext cx="896448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0875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08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процессе  освоения   обучающиеся  овладели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следующими   видами </a:t>
            </a:r>
            <a:r>
              <a:rPr lang="ru-RU" sz="28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работ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0875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Производит подбор, подготовку материалов и  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инструментов.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Настраивает оборудование и контрольно-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измерительную аппаратуру.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Собирает и регулирует простые и средней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сложности узлы, механизмы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Проводит испытание собираемых узлов и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механизмов.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Устраняет дефекты, обнаруженные при сборке и 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испытании узлов и механизмов.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650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Проверяет правильность сборки со снятием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50875" algn="l"/>
              </a:tabLst>
            </a:pPr>
            <a:r>
              <a:rPr lang="ru-RU" sz="24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эксплуатационных диаграмм и</a:t>
            </a:r>
            <a:r>
              <a:rPr lang="ru-RU" sz="2400" b="1" dirty="0"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характеристик.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2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2024871"/>
              </p:ext>
            </p:extLst>
          </p:nvPr>
        </p:nvGraphicFramePr>
        <p:xfrm>
          <a:off x="156652" y="3326971"/>
          <a:ext cx="8784976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258080233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570366873"/>
                    </a:ext>
                  </a:extLst>
                </a:gridCol>
                <a:gridCol w="1575636">
                  <a:extLst>
                    <a:ext uri="{9D8B030D-6E8A-4147-A177-3AD203B41FA5}">
                      <a16:colId xmlns:a16="http://schemas.microsoft.com/office/drawing/2014/main" xmlns="" val="2740694517"/>
                    </a:ext>
                  </a:extLst>
                </a:gridCol>
                <a:gridCol w="1664724">
                  <a:extLst>
                    <a:ext uri="{9D8B030D-6E8A-4147-A177-3AD203B41FA5}">
                      <a16:colId xmlns:a16="http://schemas.microsoft.com/office/drawing/2014/main" xmlns="" val="88636719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57050676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4026492110"/>
                    </a:ext>
                  </a:extLst>
                </a:gridCol>
              </a:tblGrid>
              <a:tr h="143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ПМЛ-21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90 -100</a:t>
                      </a:r>
                      <a:r>
                        <a:rPr lang="ru-RU" sz="2200" b="0" i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баллов</a:t>
                      </a: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89 баллов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r>
                        <a:rPr lang="ru-RU" sz="2200" b="0" i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балл</a:t>
                      </a: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Жалпы</a:t>
                      </a: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Сапалы</a:t>
                      </a: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i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качественная</a:t>
                      </a:r>
                      <a:endParaRPr lang="en-US" sz="22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7590626"/>
                  </a:ext>
                </a:extLst>
              </a:tr>
              <a:tr h="1163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i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18</a:t>
                      </a: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</a:t>
                      </a: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4,7</a:t>
                      </a: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</a:t>
                      </a: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</a:t>
                      </a:r>
                      <a:endParaRPr lang="en-US" sz="24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593833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-45720" y="215288"/>
            <a:ext cx="9189720" cy="3114967"/>
          </a:xfrm>
          <a:prstGeom prst="rect">
            <a:avLst/>
          </a:prstGeom>
          <a:solidFill>
            <a:srgbClr val="DDDDDD">
              <a:lumMod val="20000"/>
              <a:lumOff val="80000"/>
              <a:alpha val="12000"/>
            </a:srgbClr>
          </a:solidFill>
          <a:ln w="38100" cap="flat" cmpd="sng" algn="ctr">
            <a:noFill/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wrap="square" lIns="97802" tIns="48901" rIns="97802" bIns="4890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latin typeface="Bookman Old Style" panose="02050604050505020204" pitchFamily="18" charset="0"/>
                <a:cs typeface="Times New Roman" pitchFamily="18" charset="0"/>
              </a:rPr>
              <a:t>С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алыстырмалы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мониторингі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ӨЖШ 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21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тобы ( </a:t>
            </a:r>
            <a:r>
              <a:rPr kumimoji="0" lang="kk-KZ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ө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ндірістік оқыту)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Сравнительный мониторинг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группы ПМЛ-21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(производственное обучение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 sz="28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1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540125703"/>
              </p:ext>
            </p:extLst>
          </p:nvPr>
        </p:nvGraphicFramePr>
        <p:xfrm>
          <a:off x="119633" y="2204864"/>
          <a:ext cx="8714203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1017" y="308472"/>
            <a:ext cx="8975505" cy="1791528"/>
          </a:xfrm>
          <a:prstGeom prst="rect">
            <a:avLst/>
          </a:prstGeom>
          <a:solidFill>
            <a:schemeClr val="tx2">
              <a:lumMod val="20000"/>
              <a:lumOff val="80000"/>
              <a:alpha val="12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7802" tIns="48901" rIns="97802" bIns="4890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200" b="1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itchFamily="18" charset="0"/>
              </a:rPr>
              <a:t>С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алыстырмалы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мониторингі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ӨЖШ  -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21 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тобы ( </a:t>
            </a:r>
            <a:r>
              <a:rPr kumimoji="0" lang="kk-KZ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ө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ндірістік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оқыту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Сравнительный мониторинг 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группы ПМЛ-21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itchFamily="18" charset="0"/>
              </a:rPr>
              <a:t>(производственное обучение)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92963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3280559"/>
          </a:xfrm>
          <a:prstGeom prst="rect">
            <a:avLst/>
          </a:prstGeom>
          <a:solidFill>
            <a:srgbClr val="984807">
              <a:alpha val="80000"/>
            </a:srgbClr>
          </a:solidFill>
        </p:spPr>
        <p:txBody>
          <a:bodyPr wrap="square">
            <a:spAutoFit/>
          </a:bodyPr>
          <a:lstStyle/>
          <a:p>
            <a:pPr lvl="0"/>
            <a:endParaRPr lang="kk-KZ" sz="2300" b="1" dirty="0" smtClean="0">
              <a:solidFill>
                <a:prstClr val="white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sz="23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Такие </a:t>
            </a:r>
            <a:r>
              <a:rPr lang="kk-KZ" sz="23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высокие показатели достигнуты, благодаря тесному сотрудничеству с руководителями подразделений:</a:t>
            </a:r>
            <a:endParaRPr lang="ru-RU" sz="2300" b="1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pPr lvl="0"/>
            <a:r>
              <a:rPr lang="kk-KZ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АО </a:t>
            </a:r>
            <a:r>
              <a:rPr lang="kk-KZ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ССГПО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2. ТОО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«Есиль локомотив»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3. ТОО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Рудненское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ЖДХ»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4. ТОО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Трансремвагон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»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5. ТОО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«КТЖ-грузовые перевозки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».</a:t>
            </a:r>
            <a:endParaRPr lang="ru-RU" sz="2400" b="1" dirty="0">
              <a:solidFill>
                <a:prstClr val="white"/>
              </a:solidFill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6. ТОО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«КТЖ – грузовые перевозки»  </a:t>
            </a:r>
            <a:r>
              <a:rPr lang="ru-RU" sz="2400" b="1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Зааятское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отд. </a:t>
            </a:r>
            <a:endParaRPr lang="ru-RU" sz="2300" b="1" dirty="0">
              <a:latin typeface="Bookman Old Style" panose="02050604050505020204" pitchFamily="18" charset="0"/>
            </a:endParaRP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Совместная </a:t>
            </a:r>
            <a:r>
              <a:rPr lang="ru-RU" sz="2300" b="1" dirty="0">
                <a:latin typeface="Bookman Old Style" panose="02050604050505020204" pitchFamily="18" charset="0"/>
              </a:rPr>
              <a:t>работа колледжа и социальных партнеров помогает обучающимся: </a:t>
            </a:r>
            <a:endParaRPr lang="en-US" sz="2300" b="1" dirty="0"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  <a:r>
              <a:rPr lang="ru-RU" sz="2300" b="1" dirty="0" smtClean="0">
                <a:latin typeface="Bookman Old Style" panose="02050604050505020204" pitchFamily="18" charset="0"/>
              </a:rPr>
              <a:t>- в </a:t>
            </a:r>
            <a:r>
              <a:rPr lang="ru-RU" sz="2300" b="1" dirty="0">
                <a:latin typeface="Bookman Old Style" panose="02050604050505020204" pitchFamily="18" charset="0"/>
              </a:rPr>
              <a:t>получении положительных результатов в учебе; </a:t>
            </a:r>
            <a:endParaRPr lang="en-US" sz="2300" b="1" dirty="0">
              <a:latin typeface="Bookman Old Style" panose="02050604050505020204" pitchFamily="18" charset="0"/>
            </a:endParaRP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 - в </a:t>
            </a:r>
            <a:r>
              <a:rPr lang="ru-RU" sz="2300" b="1" dirty="0">
                <a:latin typeface="Bookman Old Style" panose="02050604050505020204" pitchFamily="18" charset="0"/>
              </a:rPr>
              <a:t>повышении и закреплении качественных знаний; </a:t>
            </a:r>
            <a:endParaRPr lang="en-US" sz="2300" b="1" dirty="0">
              <a:latin typeface="Bookman Old Style" panose="02050604050505020204" pitchFamily="18" charset="0"/>
            </a:endParaRP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 - в </a:t>
            </a:r>
            <a:r>
              <a:rPr lang="ru-RU" sz="2300" b="1" dirty="0">
                <a:latin typeface="Bookman Old Style" panose="02050604050505020204" pitchFamily="18" charset="0"/>
              </a:rPr>
              <a:t>изучении и освоении новой техники; </a:t>
            </a:r>
            <a:endParaRPr lang="en-US" sz="2300" b="1" dirty="0">
              <a:latin typeface="Bookman Old Style" panose="02050604050505020204" pitchFamily="18" charset="0"/>
            </a:endParaRP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 - повышает конкурентоспособность </a:t>
            </a:r>
            <a:r>
              <a:rPr lang="ru-RU" sz="2300" b="1" dirty="0">
                <a:latin typeface="Bookman Old Style" panose="02050604050505020204" pitchFamily="18" charset="0"/>
              </a:rPr>
              <a:t>на рынке </a:t>
            </a:r>
            <a:r>
              <a:rPr lang="ru-RU" sz="2300" b="1" dirty="0" smtClean="0">
                <a:latin typeface="Bookman Old Style" panose="02050604050505020204" pitchFamily="18" charset="0"/>
              </a:rPr>
              <a:t>труда</a:t>
            </a:r>
            <a:r>
              <a:rPr lang="ru-RU" sz="2300" b="1" dirty="0">
                <a:latin typeface="Bookman Old Style" panose="02050604050505020204" pitchFamily="18" charset="0"/>
              </a:rPr>
              <a:t>; </a:t>
            </a:r>
            <a:endParaRPr lang="en-US" sz="2300" b="1" dirty="0">
              <a:latin typeface="Bookman Old Style" panose="02050604050505020204" pitchFamily="18" charset="0"/>
            </a:endParaRP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 - имеют </a:t>
            </a:r>
            <a:r>
              <a:rPr lang="ru-RU" sz="2300" b="1" dirty="0">
                <a:latin typeface="Bookman Old Style" panose="02050604050505020204" pitchFamily="18" charset="0"/>
              </a:rPr>
              <a:t>место положительные отзывы со стороны </a:t>
            </a:r>
            <a:r>
              <a:rPr lang="ru-RU" sz="2300" b="1" dirty="0" smtClean="0">
                <a:latin typeface="Bookman Old Style" panose="02050604050505020204" pitchFamily="18" charset="0"/>
              </a:rPr>
              <a:t> </a:t>
            </a:r>
          </a:p>
          <a:p>
            <a:r>
              <a:rPr lang="ru-RU" sz="2300" b="1" dirty="0" smtClean="0">
                <a:latin typeface="Bookman Old Style" panose="02050604050505020204" pitchFamily="18" charset="0"/>
              </a:rPr>
              <a:t>   работодателей.</a:t>
            </a:r>
            <a:r>
              <a:rPr lang="kk-K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kk-KZ" sz="2400" b="1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4037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2" y="272716"/>
            <a:ext cx="9127958" cy="608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 </a:t>
            </a:r>
            <a:r>
              <a:rPr lang="ru-RU" sz="2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оплачиваемая в подразделениях АО ССГПО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60000 тенге, </a:t>
            </a:r>
          </a:p>
          <a:p>
            <a:pPr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«Есиль-Локомотив» - 100000 тенге, </a:t>
            </a:r>
            <a:r>
              <a:rPr lang="ru-RU" sz="2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наряду с положительными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отзывами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минусы прохождения производственной практики, а именно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во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подразделениях практика была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оплачиваемая. </a:t>
            </a:r>
          </a:p>
          <a:p>
            <a:pPr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таких подразделениях, как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ТОО «РЖДХ»</a:t>
            </a:r>
            <a:r>
              <a:rPr lang="ru-RU" sz="2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ТОО «Трансремвагон» практика не оплачивалась. </a:t>
            </a: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3168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116632"/>
            <a:ext cx="9433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прохождения производственной практики обучающиеся приобрели </a:t>
            </a:r>
          </a:p>
          <a:p>
            <a:pPr algn="ctr">
              <a:defRPr/>
            </a:pP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практический опыт по специальности: </a:t>
            </a:r>
          </a:p>
          <a:p>
            <a:pPr algn="ctr">
              <a:defRPr/>
            </a:pP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«Помощник машиниста локомотива»  </a:t>
            </a:r>
            <a:endParaRPr lang="ru-RU" sz="24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9" r="8698" b="-696"/>
          <a:stretch/>
        </p:blipFill>
        <p:spPr>
          <a:xfrm>
            <a:off x="500034" y="2071678"/>
            <a:ext cx="8091798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91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</a:rPr>
              <a:t>По окончании производственной практики  представители</a:t>
            </a:r>
            <a:r>
              <a:rPr kumimoji="0" lang="ru-RU" sz="2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</a:rPr>
              <a:t> подразделений</a:t>
            </a:r>
            <a:r>
              <a:rPr lang="ru-RU" sz="2200" b="1" kern="0" dirty="0">
                <a:latin typeface="Bookman Old Style" panose="02050604050505020204" pitchFamily="18" charset="0"/>
              </a:rPr>
              <a:t>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</a:rPr>
              <a:t>поздравили с успешным окончанием  и вручили  грамоты студентам группы ПМЛ-21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050" name="Picture 2" descr="C:\Users\1\Desktop\cebd91bb-f090-4d51-9f54-fd8b38d8caf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3" r="2065" b="6823"/>
          <a:stretch/>
        </p:blipFill>
        <p:spPr bwMode="auto">
          <a:xfrm>
            <a:off x="827584" y="1446550"/>
            <a:ext cx="7626618" cy="5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88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800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kk-KZ" sz="3200" b="1" dirty="0" smtClean="0">
              <a:solidFill>
                <a:prstClr val="white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kk-KZ" sz="3200" b="1" dirty="0" smtClean="0">
              <a:solidFill>
                <a:prstClr val="white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93245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prstClr val="white"/>
                </a:solidFill>
                <a:latin typeface="Bookman Old Style" pitchFamily="18" charset="0"/>
              </a:rPr>
              <a:t>   Цель производственной практики: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prstClr val="white"/>
                </a:solidFill>
                <a:latin typeface="Bookman Old Style" pitchFamily="18" charset="0"/>
              </a:rPr>
              <a:t>«Закрепление и совершенствование  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prstClr val="white"/>
                </a:solidFill>
                <a:latin typeface="Bookman Old Style" pitchFamily="18" charset="0"/>
              </a:rPr>
              <a:t>необходимых умений, овладение навыками </a:t>
            </a:r>
            <a:r>
              <a:rPr lang="ru-RU" sz="3000" b="1" dirty="0">
                <a:solidFill>
                  <a:prstClr val="white"/>
                </a:solidFill>
                <a:latin typeface="Bookman Old Style" pitchFamily="18" charset="0"/>
              </a:rPr>
              <a:t>по избранной специальности </a:t>
            </a:r>
            <a:r>
              <a:rPr lang="ru-RU" sz="3000" b="1" dirty="0" smtClean="0">
                <a:solidFill>
                  <a:prstClr val="white"/>
                </a:solidFill>
                <a:latin typeface="Bookman Old Style" pitchFamily="18" charset="0"/>
              </a:rPr>
              <a:t>приобретение практического опыта»</a:t>
            </a:r>
            <a:endParaRPr lang="ru-RU" sz="3000" b="1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C:\Users\пк\Desktop\экскурсия фото ПМЛ-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03"/>
          <a:stretch/>
        </p:blipFill>
        <p:spPr bwMode="auto">
          <a:xfrm>
            <a:off x="1475656" y="2780928"/>
            <a:ext cx="6624736" cy="370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968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Родительское собрание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выходом на производственную практику в сентябре месяце провели  родительское собрание </a:t>
            </a:r>
            <a:endParaRPr lang="ru-RU" sz="2400" b="1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 группы. </a:t>
            </a:r>
            <a:r>
              <a:rPr lang="ru-RU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На собрании ознакомили родителей  с требованиями  прохождения производственной практики на предприятиях города, предъявляемые к практикантам, о получении второй специальности через ДОУ (дополнительные образовательные услуги</a:t>
            </a: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Об </a:t>
            </a:r>
            <a:r>
              <a:rPr lang="ru-RU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ответственности родителей за соблюдение трудовой дисциплины студента на практике (опоздания, прогулы), с необходимыми документами на практике:</a:t>
            </a:r>
            <a:endParaRPr lang="en-US" sz="2400" b="1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-договора, дневники, производственные характеристики о прохождении производственной практики. </a:t>
            </a:r>
            <a:r>
              <a:rPr lang="ru-RU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Всё </a:t>
            </a:r>
            <a:r>
              <a:rPr lang="ru-RU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заверенное печатями.</a:t>
            </a:r>
            <a:r>
              <a:rPr lang="ru-RU" sz="2400" b="1" i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en-US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b11741b7-b474-4d58-97c7-682987dcb4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233" y="697621"/>
            <a:ext cx="3956912" cy="26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8a2da755-dfe9-45c5-837b-b010afce5c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7"/>
          <a:stretch/>
        </p:blipFill>
        <p:spPr bwMode="auto">
          <a:xfrm>
            <a:off x="4941085" y="3717032"/>
            <a:ext cx="3986052" cy="29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b7f6dafa-198d-417a-a930-ebcd96452d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21"/>
          <a:stretch/>
        </p:blipFill>
        <p:spPr bwMode="auto">
          <a:xfrm>
            <a:off x="117840" y="3717031"/>
            <a:ext cx="4581606" cy="29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" r="3304"/>
          <a:stretch/>
        </p:blipFill>
        <p:spPr bwMode="auto">
          <a:xfrm>
            <a:off x="107502" y="692696"/>
            <a:ext cx="4602283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latin typeface="Bookman Old Style" pitchFamily="18" charset="0"/>
              </a:rPr>
              <a:t>Родительское собрание с дорогими моими родителями</a:t>
            </a:r>
            <a:endParaRPr lang="ru-RU" sz="23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0" y="0"/>
            <a:ext cx="9144000" cy="564357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85750" marR="0" lvl="0" indent="-28575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tabLst/>
              <a:defRPr/>
            </a:pPr>
            <a:endParaRPr lang="ru-RU" sz="2000" b="1" dirty="0">
              <a:latin typeface="Bookman Old Style" pitchFamily="18" charset="0"/>
            </a:endParaRP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tabLst/>
              <a:defRPr/>
            </a:pPr>
            <a:r>
              <a:rPr kumimoji="0" lang="ru-RU" sz="10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                                        Группа ПМЛ-21  </a:t>
            </a:r>
          </a:p>
          <a:p>
            <a:pPr marR="0" lvl="0" indent="-28575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                                       с 26 сентября по 26 декабря 2022 года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</a:t>
            </a:r>
          </a:p>
          <a:p>
            <a:pPr marR="0" lvl="0" indent="-28575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                                            проходила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производственную </a:t>
            </a:r>
          </a:p>
          <a:p>
            <a:pPr marR="0" lvl="0" indent="-28575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</a:rPr>
              <a:t>                                                практику подразделениях: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lang="ru-RU" sz="2000" b="1" dirty="0">
              <a:latin typeface="Bookman Old Style" pitchFamily="18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ЦРПС УРТО АО «ССГПО» - 7 чел.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ТОО «Есиль локомотив» - 5 чел.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ТОО «Рудненское ЖДХ» - 4 чел.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ТОО «Трансремвагон» - 7 чел.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ТОО «КТЖ грузовые перевозки Зааятская -КЗХ» - 1 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ТОО «КТЖ Костанайские грузовые перевозки» - 1 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ru-RU" sz="6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84"/>
          <a:stretch/>
        </p:blipFill>
        <p:spPr bwMode="auto">
          <a:xfrm>
            <a:off x="107504" y="188640"/>
            <a:ext cx="333300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Шолпан Нурпиисова\Desktop\IMG-20191112-WA00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26" t="23312" r="-2999" b="11670"/>
          <a:stretch/>
        </p:blipFill>
        <p:spPr bwMode="auto">
          <a:xfrm>
            <a:off x="971600" y="2055624"/>
            <a:ext cx="7670800" cy="4681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16632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latin typeface="Bookman Old Style" pitchFamily="18" charset="0"/>
                <a:cs typeface="Times New Roman" pitchFamily="18" charset="0"/>
              </a:rPr>
              <a:t>Совместное распределение студентов </a:t>
            </a:r>
            <a:r>
              <a:rPr lang="kk-KZ" sz="2400" b="1" dirty="0" smtClean="0">
                <a:latin typeface="Bookman Old Style" pitchFamily="18" charset="0"/>
                <a:cs typeface="Times New Roman" pitchFamily="18" charset="0"/>
              </a:rPr>
              <a:t>на </a:t>
            </a:r>
            <a:r>
              <a:rPr lang="kk-KZ" sz="2400" b="1" dirty="0">
                <a:latin typeface="Bookman Old Style" pitchFamily="18" charset="0"/>
                <a:cs typeface="Times New Roman" pitchFamily="18" charset="0"/>
              </a:rPr>
              <a:t>производственные объекты </a:t>
            </a:r>
            <a:r>
              <a:rPr lang="kk-KZ" sz="2400" b="1" dirty="0" smtClean="0">
                <a:latin typeface="Bookman Old Style" pitchFamily="18" charset="0"/>
                <a:cs typeface="Times New Roman" pitchFamily="18" charset="0"/>
              </a:rPr>
              <a:t>с </a:t>
            </a:r>
            <a:r>
              <a:rPr lang="ru-RU" sz="2400" b="1" dirty="0" smtClean="0">
                <a:latin typeface="Bookman Old Style" pitchFamily="18" charset="0"/>
              </a:rPr>
              <a:t>начальником отделения по капитальному ремонту тяговых агрегатов ЦРПС УРТО АО «ССГПО»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Bookman Old Style" pitchFamily="18" charset="0"/>
              </a:rPr>
              <a:t> Самодуровым  Валерием  Владимировичем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4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ПМЛ-21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ЦРПС УРТО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«ССГПО»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1\Desktop\2914d00c-c3be-4209-8433-db85193bf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8"/>
          <a:stretch/>
        </p:blipFill>
        <p:spPr bwMode="auto">
          <a:xfrm>
            <a:off x="4500562" y="1285860"/>
            <a:ext cx="4271054" cy="240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Нурпиисова\фото с практики    ПМЛ-21         2 курс\772d1593-edef-4b48-9796-a4ef60b644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00744"/>
            <a:ext cx="3871795" cy="516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Нурпиисова\фото с практики    ПМЛ-21         2 курс\УРПС Самодур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396" y="3825770"/>
            <a:ext cx="4271053" cy="261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24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21" t="25678" r="4047"/>
          <a:stretch/>
        </p:blipFill>
        <p:spPr bwMode="auto">
          <a:xfrm>
            <a:off x="112733" y="116632"/>
            <a:ext cx="5636713" cy="288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9" t="12171" r="1752"/>
          <a:stretch/>
        </p:blipFill>
        <p:spPr bwMode="auto">
          <a:xfrm>
            <a:off x="148362" y="3006570"/>
            <a:ext cx="8995638" cy="38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6" t="5965" b="1662"/>
          <a:stretch/>
        </p:blipFill>
        <p:spPr bwMode="auto">
          <a:xfrm>
            <a:off x="5723754" y="116632"/>
            <a:ext cx="3420246" cy="288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6632"/>
            <a:ext cx="731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</a:rPr>
              <a:t>Рабочие будни на производственной практике</a:t>
            </a:r>
            <a:endParaRPr lang="ru-RU" sz="24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Шолпан Нурпиисова\Desktop\671a29be-57aa-4f87-af9f-67763b854e1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4" t="11130" b="2463"/>
          <a:stretch/>
        </p:blipFill>
        <p:spPr bwMode="auto">
          <a:xfrm>
            <a:off x="379839" y="1844824"/>
            <a:ext cx="8456330" cy="447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9838" y="-142900"/>
            <a:ext cx="894468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Bookman Old Style" panose="02050604050505020204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latin typeface="Bookman Old Style" pitchFamily="18" charset="0"/>
                <a:cs typeface="Times New Roman" pitchFamily="18" charset="0"/>
              </a:rPr>
              <a:t>Совместное распределение студентов </a:t>
            </a:r>
            <a:r>
              <a:rPr lang="kk-KZ" sz="2400" b="1" dirty="0" smtClean="0">
                <a:latin typeface="Bookman Old Style" pitchFamily="18" charset="0"/>
                <a:cs typeface="Times New Roman" pitchFamily="18" charset="0"/>
              </a:rPr>
              <a:t>на </a:t>
            </a:r>
            <a:r>
              <a:rPr lang="kk-KZ" sz="2400" b="1" dirty="0">
                <a:latin typeface="Bookman Old Style" pitchFamily="18" charset="0"/>
                <a:cs typeface="Times New Roman" pitchFamily="18" charset="0"/>
              </a:rPr>
              <a:t>производственные объекты  </a:t>
            </a:r>
            <a:endParaRPr lang="kk-KZ" sz="2400" b="1" dirty="0" smtClean="0">
              <a:latin typeface="Bookman Old Style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Bookman Old Style" panose="02050604050505020204" pitchFamily="18" charset="0"/>
                <a:cs typeface="Times New Roman" pitchFamily="18" charset="0"/>
              </a:rPr>
              <a:t>с гл. инженером ТОО «Трансремвагон»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  <a:cs typeface="Times New Roman" pitchFamily="18" charset="0"/>
              </a:rPr>
              <a:t>Сельским Виктором Петровичем</a:t>
            </a:r>
            <a:endParaRPr lang="ru-RU" sz="2400" b="1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1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1313</TotalTime>
  <Words>682</Words>
  <Application>Microsoft Office PowerPoint</Application>
  <PresentationFormat>Экран (4:3)</PresentationFormat>
  <Paragraphs>200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Производственная практика ПМЛ-21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142</cp:revision>
  <dcterms:created xsi:type="dcterms:W3CDTF">2018-11-17T16:05:58Z</dcterms:created>
  <dcterms:modified xsi:type="dcterms:W3CDTF">2023-01-16T10:06:31Z</dcterms:modified>
</cp:coreProperties>
</file>